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0"/>
  </p:notesMasterIdLst>
  <p:sldIdLst>
    <p:sldId id="859" r:id="rId2"/>
    <p:sldId id="1140" r:id="rId3"/>
    <p:sldId id="1141" r:id="rId4"/>
    <p:sldId id="1142" r:id="rId5"/>
    <p:sldId id="1143" r:id="rId6"/>
    <p:sldId id="1144" r:id="rId7"/>
    <p:sldId id="1148" r:id="rId8"/>
    <p:sldId id="1145" r:id="rId9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>
      <p:cViewPr varScale="1">
        <p:scale>
          <a:sx n="82" d="100"/>
          <a:sy n="82" d="100"/>
        </p:scale>
        <p:origin x="648" y="8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八年级 浙江专版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dirty="0" smtClean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第一部分   基础过关篇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基础训练</a:t>
            </a:r>
            <a:r>
              <a:rPr lang="en-US" altLang="zh-CN" sz="4800" b="0" dirty="0" smtClean="0">
                <a:solidFill>
                  <a:srgbClr val="000000"/>
                </a:solidFill>
                <a:latin typeface="+mj-lt"/>
                <a:ea typeface="微软雅黑" panose="020B0503020204020204" pitchFamily="34" charset="-122"/>
                <a:cs typeface="微软雅黑" panose="020B0503020204020204" pitchFamily="34" charset="-122"/>
              </a:rPr>
              <a:t>6</a:t>
            </a:r>
            <a:endParaRPr lang="zh-CN" altLang="en-US" sz="4800" b="0" dirty="0">
              <a:solidFill>
                <a:srgbClr val="000000"/>
              </a:solidFill>
              <a:latin typeface="+mj-lt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564904"/>
            <a:ext cx="11485848" cy="646331"/>
          </a:xfrm>
        </p:spPr>
        <p:txBody>
          <a:bodyPr/>
          <a:lstStyle/>
          <a:p>
            <a:r>
              <a:rPr lang="en-US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 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主要介绍了夜校在中国年轻人中兴起的热潮。</a:t>
            </a:r>
            <a:endParaRPr lang="zh-CN" altLang="en-US" dirty="0"/>
          </a:p>
        </p:txBody>
      </p:sp>
      <p:pic>
        <p:nvPicPr>
          <p:cNvPr id="5" name="语篇导航-DA.eps" descr="id:214748724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838622" y="2697745"/>
            <a:ext cx="1620520" cy="395605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9669" y="1196752"/>
            <a:ext cx="10651072" cy="1354906"/>
          </a:xfrm>
          <a:prstGeom prst="rect">
            <a:avLst/>
          </a:prstGeom>
        </p:spPr>
      </p:pic>
      <p:pic>
        <p:nvPicPr>
          <p:cNvPr id="6" name="篇章导图.eps" descr="id:2147487989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838622" y="3358275"/>
            <a:ext cx="1620520" cy="450886"/>
          </a:xfrm>
          <a:prstGeom prst="rect">
            <a:avLst/>
          </a:prstGeom>
        </p:spPr>
      </p:pic>
      <p:pic>
        <p:nvPicPr>
          <p:cNvPr id="7" name="AW87.eps" descr="id:2147487996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4078982" y="3809161"/>
            <a:ext cx="4987506" cy="18171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72981"/>
            <a:ext cx="11485848" cy="390023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Night schools are getting popular among young people in many cities in China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now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learn all kinds of interesting courses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课程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there, not just reading and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writing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These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courses are usually short, with one class a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week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make sure people can learn something useful, these schools ask many excellent teachers to teach them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young can find what they want to learn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lot of them are interested in the night school classes, so many courses are hard to grab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抢占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Thousands of young people go to night schools after they get off work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89640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562228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③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Different people go to night schools for different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reasons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Mrs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Yang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from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Shanghai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was quieter and more serious than most people in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past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That’s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why she goes to night school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classes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come here to meet new people because I really need some good friends to talk with,” she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said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have many hobbies, such as playing the piano and listening to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music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have the same hobbies, we can be friends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Now she is much more outgoing and has many good friends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④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works in an office in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Beijing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“My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life was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boring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usually went to work, went home, and played with my cellphone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手机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after getting off work in the past,” she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said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“Going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night school classes makes me feel fresh, and I can also learn something interesting here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For her, the night school is a good place to relax and improve herself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91302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51523" y="3184916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细节理解题。根据第一段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“They can learn all kinds of interesting courses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课程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there, not just reading and writing. These courses are usually short”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夜校的课程是短期但有趣的。故选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510148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are the courses at night schools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Interesting but short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Expensive but useful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Difficult but useful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Easy and interesting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66615" y="1619402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 smtClean="0"/>
              <a:t>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429116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内容占位符 1"/>
          <p:cNvSpPr txBox="1">
            <a:spLocks/>
          </p:cNvSpPr>
          <p:nvPr/>
        </p:nvSpPr>
        <p:spPr bwMode="auto">
          <a:xfrm>
            <a:off x="351523" y="3832988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图片理解题。根据第四段中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“My life was boring. I usually went to work, went home, and played with my cellphone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手机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after getting off work in the past”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董女士以前下班后就是玩手机。故选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96762"/>
            <a:ext cx="11485848" cy="230832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         What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usually do after getting off work in the past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79713" algn="l"/>
                <a:tab pos="3689350" algn="l"/>
                <a:tab pos="5654675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79713" algn="l"/>
                <a:tab pos="3689350" algn="l"/>
                <a:tab pos="565467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aw14.jpg" descr="id:214750291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1054646" y="2444932"/>
            <a:ext cx="959340" cy="1262702"/>
          </a:xfrm>
          <a:prstGeom prst="rect">
            <a:avLst/>
          </a:prstGeom>
        </p:spPr>
      </p:pic>
      <p:pic>
        <p:nvPicPr>
          <p:cNvPr id="4" name="aw15.jpg" descr="id:2147502918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862958" y="2444932"/>
            <a:ext cx="941429" cy="1262702"/>
          </a:xfrm>
          <a:prstGeom prst="rect">
            <a:avLst/>
          </a:prstGeom>
        </p:spPr>
      </p:pic>
      <p:pic>
        <p:nvPicPr>
          <p:cNvPr id="5" name="aw16.jpg" descr="id:2147502925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6667355" y="2444932"/>
            <a:ext cx="1310837" cy="1262702"/>
          </a:xfrm>
          <a:prstGeom prst="rect">
            <a:avLst/>
          </a:prstGeom>
        </p:spPr>
      </p:pic>
      <p:pic>
        <p:nvPicPr>
          <p:cNvPr id="6" name="aw17.jpg" descr="id:2147502932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9191550" y="2444932"/>
            <a:ext cx="1010833" cy="1262702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003501" y="1197553"/>
            <a:ext cx="2758998" cy="420112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866615" y="1206016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 smtClean="0"/>
              <a:t>C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7489645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内容占位符 1"/>
          <p:cNvSpPr txBox="1">
            <a:spLocks/>
          </p:cNvSpPr>
          <p:nvPr/>
        </p:nvSpPr>
        <p:spPr bwMode="auto">
          <a:xfrm>
            <a:off x="351523" y="3882930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篇章结构题。第一段介绍了夜校在中国年轻人中很受欢迎；第二段介绍了夜校的一些课程非常热门；第三、四段举例介绍了不同的人上夜校的不同原因。故选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44134"/>
            <a:ext cx="11485848" cy="175432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3689350" algn="l"/>
                <a:tab pos="5197475" algn="l"/>
                <a:tab pos="621030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What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 the structure of the passage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79713" algn="l"/>
                <a:tab pos="3689350" algn="l"/>
                <a:tab pos="5654675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79713" algn="l"/>
                <a:tab pos="3689350" algn="l"/>
                <a:tab pos="565467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7" name="aw18.jpg" descr="id:2147502946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910630" y="2220934"/>
            <a:ext cx="1157911" cy="1414735"/>
          </a:xfrm>
          <a:prstGeom prst="rect">
            <a:avLst/>
          </a:prstGeom>
        </p:spPr>
      </p:pic>
      <p:pic>
        <p:nvPicPr>
          <p:cNvPr id="8" name="aw19.jpg" descr="id:2147502953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682307" y="2321297"/>
            <a:ext cx="1157911" cy="1414735"/>
          </a:xfrm>
          <a:prstGeom prst="rect">
            <a:avLst/>
          </a:prstGeom>
        </p:spPr>
      </p:pic>
      <p:pic>
        <p:nvPicPr>
          <p:cNvPr id="9" name="aw20.jpg" descr="id:2147502960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6527254" y="2370447"/>
            <a:ext cx="1157911" cy="1414735"/>
          </a:xfrm>
          <a:prstGeom prst="rect">
            <a:avLst/>
          </a:prstGeom>
        </p:spPr>
      </p:pic>
      <p:pic>
        <p:nvPicPr>
          <p:cNvPr id="10" name="aw21.jpg" descr="id:2147502967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9191550" y="2370447"/>
            <a:ext cx="1448489" cy="1414735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918742" y="1592537"/>
            <a:ext cx="3724447" cy="432230"/>
          </a:xfrm>
          <a:prstGeom prst="rect">
            <a:avLst/>
          </a:prstGeom>
        </p:spPr>
      </p:pic>
      <p:sp>
        <p:nvSpPr>
          <p:cNvPr id="12" name="矩形 11"/>
          <p:cNvSpPr/>
          <p:nvPr/>
        </p:nvSpPr>
        <p:spPr>
          <a:xfrm>
            <a:off x="866615" y="1553388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 smtClean="0"/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0262047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667" y="4098954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主旨大意题。本文主要介绍了夜校在中国年轻人中成为一种热潮的现象。故选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9998" y="1334802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3689350" algn="l"/>
                <a:tab pos="4668838" algn="l"/>
                <a:tab pos="621030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      What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does the passage mainly tell us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people need to learn something new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need to make some new friends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Friends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should have the same hobbies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Night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schools are popular among young people in China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75830" y="1485370"/>
            <a:ext cx="3563674" cy="439905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875759" y="1444056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 smtClean="0"/>
              <a:t>D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1831299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455</TotalTime>
  <Words>379</Words>
  <Application>Microsoft Office PowerPoint</Application>
  <PresentationFormat>自定义</PresentationFormat>
  <Paragraphs>29</Paragraphs>
  <Slides>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16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451</cp:revision>
  <dcterms:created xsi:type="dcterms:W3CDTF">2020-11-06T05:24:00Z</dcterms:created>
  <dcterms:modified xsi:type="dcterms:W3CDTF">2025-09-17T14:08:47Z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